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16"/>
  </p:notesMasterIdLst>
  <p:sldIdLst>
    <p:sldId id="256" r:id="rId6"/>
    <p:sldId id="301" r:id="rId7"/>
    <p:sldId id="310" r:id="rId8"/>
    <p:sldId id="315" r:id="rId9"/>
    <p:sldId id="309" r:id="rId10"/>
    <p:sldId id="303" r:id="rId11"/>
    <p:sldId id="326" r:id="rId12"/>
    <p:sldId id="302" r:id="rId13"/>
    <p:sldId id="325" r:id="rId14"/>
    <p:sldId id="258" r:id="rId15"/>
  </p:sldIdLst>
  <p:sldSz cx="9144000" cy="6858000" type="screen4x3"/>
  <p:notesSz cx="6742113" cy="987266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9DD"/>
    <a:srgbClr val="811D2B"/>
    <a:srgbClr val="C4DFE2"/>
    <a:srgbClr val="7CB8BE"/>
    <a:srgbClr val="009999"/>
    <a:srgbClr val="2E585C"/>
    <a:srgbClr val="386B70"/>
    <a:srgbClr val="B1C2D7"/>
    <a:srgbClr val="86A2C0"/>
    <a:srgbClr val="C5D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78" autoAdjust="0"/>
    <p:restoredTop sz="94660"/>
  </p:normalViewPr>
  <p:slideViewPr>
    <p:cSldViewPr>
      <p:cViewPr varScale="1">
        <p:scale>
          <a:sx n="115" d="100"/>
          <a:sy n="115" d="100"/>
        </p:scale>
        <p:origin x="13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971" y="0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5537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212" y="4689515"/>
            <a:ext cx="5393690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7316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971" y="9377316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AF6491-64BB-469A-B57A-1574771290B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3572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268413"/>
            <a:ext cx="7772400" cy="1800225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 lIns="288000" tIns="288000" rIns="288000" bIns="28800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altLang="cs-CZ" noProof="0" smtClean="0"/>
              <a:t>Kliknutím lze upravit styl.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73463"/>
            <a:ext cx="7704138" cy="6477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altLang="cs-CZ" noProof="0" smtClean="0"/>
              <a:t>Kliknutím lze upravit styl předlohy.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04025" y="188913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9C787D-6288-4D87-AEDE-D2D3EF7C8C1D}" type="datetime1">
              <a:rPr lang="cs-CZ" altLang="cs-CZ" smtClean="0"/>
              <a:t>22.04.2025</a:t>
            </a:fld>
            <a:endParaRPr lang="cs-CZ" altLang="cs-CZ"/>
          </a:p>
        </p:txBody>
      </p:sp>
      <p:pic>
        <p:nvPicPr>
          <p:cNvPr id="3080" name="Picture 8" descr="logo_titulk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765675"/>
            <a:ext cx="3829050" cy="154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85AA33-560A-4FEC-9804-34D19E8DB447}" type="datetime1">
              <a:rPr lang="cs-CZ" altLang="cs-CZ" smtClean="0"/>
              <a:t>22.04.2025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E2FE3-19E7-4FF3-B8AD-E668F7362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287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562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562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F7645B-8633-421E-8A6B-E770577A82E9}" type="datetime1">
              <a:rPr lang="cs-CZ" altLang="cs-CZ" smtClean="0"/>
              <a:t>22.04.2025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D2C0C-DDEF-49B6-85F9-38C52823A27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3972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268413"/>
            <a:ext cx="7772400" cy="1800225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 lIns="288000" tIns="288000" rIns="288000" bIns="28800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73463"/>
            <a:ext cx="7704138" cy="6477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04025" y="188913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32D7EF-5D54-45F3-9732-68F44C7F81B9}" type="datetime1">
              <a:rPr lang="cs-CZ" altLang="cs-CZ" smtClean="0">
                <a:solidFill>
                  <a:srgbClr val="FFFFFF"/>
                </a:solidFill>
              </a:rPr>
              <a:t>22.04.2025</a:t>
            </a:fld>
            <a:endParaRPr lang="cs-CZ" altLang="cs-CZ">
              <a:solidFill>
                <a:srgbClr val="FFFFFF"/>
              </a:solidFill>
            </a:endParaRPr>
          </a:p>
        </p:txBody>
      </p:sp>
      <p:pic>
        <p:nvPicPr>
          <p:cNvPr id="3080" name="Picture 8" descr="logo_titulk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765675"/>
            <a:ext cx="3829050" cy="154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3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8FA2CA-A19C-4D74-9026-3E3D4DF5E789}" type="datetime1">
              <a:rPr lang="cs-CZ" altLang="cs-CZ" smtClean="0">
                <a:solidFill>
                  <a:srgbClr val="000000"/>
                </a:solidFill>
              </a:rPr>
              <a:t>22.04.2025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FC580-8D1C-4879-8BAB-6FC2C9B86B6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3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0A0B4F-0E93-4929-91F3-4ACF425FB759}" type="datetime1">
              <a:rPr lang="cs-CZ" altLang="cs-CZ" smtClean="0">
                <a:solidFill>
                  <a:srgbClr val="000000"/>
                </a:solidFill>
              </a:rPr>
              <a:t>22.04.2025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F3B70-0C3E-427D-845B-8FE2F4C379F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7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39020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39020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4CCC2E-46C3-4A3C-9A73-3338BBA55515}" type="datetime1">
              <a:rPr lang="cs-CZ" altLang="cs-CZ" smtClean="0">
                <a:solidFill>
                  <a:srgbClr val="000000"/>
                </a:solidFill>
              </a:rPr>
              <a:t>22.04.2025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7DB5C-E58F-40FA-BE4C-B427A63FFBD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DF9B28-3943-4321-963C-F28FF08E5510}" type="datetime1">
              <a:rPr lang="cs-CZ" altLang="cs-CZ" smtClean="0">
                <a:solidFill>
                  <a:srgbClr val="000000"/>
                </a:solidFill>
              </a:rPr>
              <a:t>22.04.2025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D7112-C8E7-4EC2-9012-2B5FF9DC78C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A0D8BF-65F7-448D-AAEE-9F5DDAB5CCDF}" type="datetime1">
              <a:rPr lang="cs-CZ" altLang="cs-CZ" smtClean="0">
                <a:solidFill>
                  <a:srgbClr val="000000"/>
                </a:solidFill>
              </a:rPr>
              <a:t>22.04.2025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7BE3-2A9A-4A56-8AD3-0194B86B4E9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3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2CE98A-0BBF-4F19-B5A3-8B9252BCE961}" type="datetime1">
              <a:rPr lang="cs-CZ" altLang="cs-CZ" smtClean="0">
                <a:solidFill>
                  <a:srgbClr val="000000"/>
                </a:solidFill>
              </a:rPr>
              <a:t>22.04.2025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1CBE4-EFCC-4476-A89D-F191BDA0CE7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8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69F88F-B15C-48B4-800E-CFE5B116C534}" type="datetime1">
              <a:rPr lang="cs-CZ" altLang="cs-CZ" smtClean="0">
                <a:solidFill>
                  <a:srgbClr val="000000"/>
                </a:solidFill>
              </a:rPr>
              <a:t>22.04.2025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E4340-C421-4E1E-A12F-608C0142C35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ABDB94-FEDB-40B6-9031-8DCEB9443B6B}" type="datetime1">
              <a:rPr lang="cs-CZ" altLang="cs-CZ" smtClean="0"/>
              <a:t>22.04.2025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D9A96-47DD-44EF-94FF-11B9496D316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4749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1924BD-B3C6-4270-BFE2-BFDED286A31D}" type="datetime1">
              <a:rPr lang="cs-CZ" altLang="cs-CZ" smtClean="0">
                <a:solidFill>
                  <a:srgbClr val="000000"/>
                </a:solidFill>
              </a:rPr>
              <a:t>22.04.2025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33589-98A4-4DCF-A578-7FCC547E108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9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9282D9-7B3A-4D3E-9539-556DB3D4CB29}" type="datetime1">
              <a:rPr lang="cs-CZ" altLang="cs-CZ" smtClean="0">
                <a:solidFill>
                  <a:srgbClr val="000000"/>
                </a:solidFill>
              </a:rPr>
              <a:t>22.04.2025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4C53A-54B0-448D-AFE7-81439F07067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3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562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562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8C791E-1371-4613-B143-38EBBF8EF21A}" type="datetime1">
              <a:rPr lang="cs-CZ" altLang="cs-CZ" smtClean="0">
                <a:solidFill>
                  <a:srgbClr val="000000"/>
                </a:solidFill>
              </a:rPr>
              <a:t>22.04.2025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13468-F82F-4110-9EB8-DF391AE2769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5C3620-6F38-45DC-8F5F-164F2ED10902}" type="datetime1">
              <a:rPr lang="cs-CZ" altLang="cs-CZ" smtClean="0"/>
              <a:t>22.04.2025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F05F5-4450-4BB6-B017-7248D2F2F67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822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39020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39020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78F455-0359-4436-A847-C8B25722D8FC}" type="datetime1">
              <a:rPr lang="cs-CZ" altLang="cs-CZ" smtClean="0"/>
              <a:t>22.04.2025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03FF8-EBEB-4C84-A515-C4990EEF1F9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264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FA5A22-3E2A-4812-B977-DFD1EBD5DA27}" type="datetime1">
              <a:rPr lang="cs-CZ" altLang="cs-CZ" smtClean="0"/>
              <a:t>22.04.2025</a:t>
            </a:fld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83D19-A3C8-41A5-B243-62BBE156765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189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EF57A4-9EC1-40EB-8EA0-006F2B38490A}" type="datetime1">
              <a:rPr lang="cs-CZ" altLang="cs-CZ" smtClean="0"/>
              <a:t>22.04.2025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4C595-FB25-4C3C-B4B1-44A219BAABD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828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EF40B2-F013-4226-9BEF-0057CCC7B3A2}" type="datetime1">
              <a:rPr lang="cs-CZ" altLang="cs-CZ" smtClean="0"/>
              <a:t>22.04.2025</a:t>
            </a:fld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F4D3A-A1E7-4DEE-B857-1D6777A8680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639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942194-4041-4242-BD94-81F3C5F99F49}" type="datetime1">
              <a:rPr lang="cs-CZ" altLang="cs-CZ" smtClean="0"/>
              <a:t>22.04.2025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CFDCD-C27F-4FEB-9570-EDB9CAA2BCC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910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381FCF-01FD-4D67-8E38-4AA75D42BA9A}" type="datetime1">
              <a:rPr lang="cs-CZ" altLang="cs-CZ" smtClean="0"/>
              <a:t>22.04.2025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44490-0263-4447-9984-4C628DFCE02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265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bezna zapat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629275"/>
            <a:ext cx="6913563" cy="10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1547813" y="6002338"/>
            <a:ext cx="7127875" cy="6477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308725"/>
            <a:ext cx="17748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25ADC0-BD44-49BC-B315-2E3B57D7DB6F}" type="datetime1">
              <a:rPr lang="cs-CZ" altLang="cs-CZ" smtClean="0"/>
              <a:t>22.04.2025</a:t>
            </a:fld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308725"/>
            <a:ext cx="46799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021388"/>
            <a:ext cx="9810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2F6C51-C110-4904-B6EE-D29F390C5ED1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bezna zapat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629275"/>
            <a:ext cx="6913563" cy="10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1547813" y="6002338"/>
            <a:ext cx="7127875" cy="6477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308725"/>
            <a:ext cx="17748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F1E9FE-4D30-4A37-AF63-86DB98A7A4FB}" type="datetime1">
              <a:rPr lang="cs-CZ" altLang="cs-CZ" smtClean="0">
                <a:solidFill>
                  <a:srgbClr val="000000"/>
                </a:solidFill>
              </a:rPr>
              <a:t>22.04.2025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308725"/>
            <a:ext cx="46799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021388"/>
            <a:ext cx="9810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BFCD7F-46B9-4E11-99A7-3168A88B53B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3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76" y="3"/>
            <a:ext cx="9701152" cy="6857999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772" y="423182"/>
            <a:ext cx="8676456" cy="2151014"/>
          </a:xfrm>
          <a:ln>
            <a:noFill/>
          </a:ln>
        </p:spPr>
        <p:txBody>
          <a:bodyPr/>
          <a:lstStyle/>
          <a:p>
            <a:pPr>
              <a:tabLst>
                <a:tab pos="1163638" algn="l"/>
              </a:tabLst>
            </a:pP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</a:t>
            </a:r>
            <a:r>
              <a:rPr lang="cs-CZ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statistické </a:t>
            </a:r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údaje</a:t>
            </a:r>
            <a:b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kriminalitě cizinců v České republice </a:t>
            </a:r>
            <a:b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důrazem na kriminalitu občanů Ukrajiny</a:t>
            </a:r>
            <a:endParaRPr lang="cs-CZ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67544" y="2204864"/>
            <a:ext cx="7772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endParaRPr lang="cs-CZ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3155549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b="1" dirty="0">
              <a:solidFill>
                <a:srgbClr val="0070C0"/>
              </a:solidFill>
            </a:endParaRPr>
          </a:p>
          <a:p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plk. Mgr. Vladimír Lukášek</a:t>
            </a:r>
          </a:p>
          <a:p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</a:t>
            </a:r>
            <a:r>
              <a:rPr lang="cs-CZ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editel ÚSKPV PP ČR</a:t>
            </a:r>
            <a:endParaRPr lang="cs-CZ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469072" cy="549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2"/>
            <a:ext cx="9144000" cy="6851936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CCDD-46EE-420E-B8D7-2FDB2BC1B83E}" type="slidenum">
              <a:rPr lang="cs-CZ" altLang="cs-CZ">
                <a:solidFill>
                  <a:schemeClr val="bg1"/>
                </a:solidFill>
              </a:rPr>
              <a:pPr/>
              <a:t>10</a:t>
            </a:fld>
            <a:endParaRPr lang="cs-CZ" altLang="cs-CZ" dirty="0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cs-CZ" b="1" dirty="0" smtClean="0"/>
          </a:p>
          <a:p>
            <a:pPr marL="0" indent="0">
              <a:buNone/>
              <a:defRPr/>
            </a:pPr>
            <a:endParaRPr lang="cs-CZ" altLang="cs-CZ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843847" y="6237289"/>
            <a:ext cx="216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>
                <a:solidFill>
                  <a:srgbClr val="FFFFFF"/>
                </a:solidFill>
                <a:latin typeface="Arial" charset="0"/>
              </a:rPr>
              <a:t>Pomáhat a chránit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143000" y="1380428"/>
            <a:ext cx="68580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783" eaLnBrk="0" hangingPunct="0"/>
            <a:r>
              <a:rPr lang="pl-PL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Děkuji za pozornost</a:t>
            </a:r>
          </a:p>
          <a:p>
            <a:pPr algn="ctr" defTabSz="685783" eaLnBrk="0" hangingPunct="0"/>
            <a:endParaRPr lang="pl-PL" b="1" dirty="0">
              <a:solidFill>
                <a:srgbClr val="3B7EA9"/>
              </a:solidFill>
              <a:latin typeface="Arial" panose="020B0604020202020204" pitchFamily="34" charset="0"/>
            </a:endParaRPr>
          </a:p>
          <a:p>
            <a:pPr algn="ctr"/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plk. Mgr. Vladimír 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Lukášek</a:t>
            </a:r>
          </a:p>
          <a:p>
            <a:pPr algn="ctr"/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ředitel</a:t>
            </a:r>
          </a:p>
          <a:p>
            <a:pPr algn="ctr"/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Úřadu služby kriminální policie a vyšetřování</a:t>
            </a:r>
          </a:p>
          <a:p>
            <a:pPr algn="ctr"/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Policejního prezidia ČR</a:t>
            </a:r>
          </a:p>
          <a:p>
            <a:pPr algn="ctr"/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Tel. 602 191 725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91" y="3948070"/>
            <a:ext cx="946487" cy="107908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03" y="3948069"/>
            <a:ext cx="876961" cy="1218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9"/>
            <a:ext cx="9144793" cy="6858594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230C-B88B-45A6-A1C4-89649DF777E9}" type="slidenum">
              <a:rPr lang="cs-CZ" altLang="cs-CZ">
                <a:solidFill>
                  <a:schemeClr val="bg1"/>
                </a:solidFill>
              </a:rPr>
              <a:pPr/>
              <a:t>2</a:t>
            </a:fld>
            <a:endParaRPr lang="cs-CZ" altLang="cs-CZ" dirty="0">
              <a:solidFill>
                <a:schemeClr val="bg1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363272" cy="490066"/>
          </a:xfrm>
        </p:spPr>
        <p:txBody>
          <a:bodyPr/>
          <a:lstStyle/>
          <a:p>
            <a:pPr marL="984250" indent="-984250"/>
            <a:r>
              <a:rPr lang="cs-CZ" sz="1800" b="1" dirty="0" smtClean="0"/>
              <a:t>Počty skutků spáchaných cizinci a občany Ukrajiny</a:t>
            </a:r>
            <a:r>
              <a:rPr lang="cs-CZ" sz="1800" b="1" dirty="0"/>
              <a:t> </a:t>
            </a:r>
            <a:r>
              <a:rPr lang="cs-CZ" sz="1800" b="1" dirty="0" smtClean="0"/>
              <a:t>v ČR (2019 – 2024)</a:t>
            </a:r>
            <a:endParaRPr lang="cs-CZ" altLang="cs-CZ" sz="18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5171889"/>
            <a:ext cx="867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ea typeface="Verdana" panose="020B0604030504040204" pitchFamily="34" charset="0"/>
                <a:cs typeface="Arial" panose="020B0604020202020204" pitchFamily="34" charset="0"/>
              </a:rPr>
              <a:t>UKR = Ukrajina, SVK = Slovenská republika, </a:t>
            </a:r>
            <a:r>
              <a:rPr lang="cs-CZ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ROU </a:t>
            </a:r>
            <a:r>
              <a:rPr lang="cs-CZ" sz="1000" dirty="0">
                <a:ea typeface="Verdana" panose="020B0604030504040204" pitchFamily="34" charset="0"/>
                <a:cs typeface="Arial" panose="020B0604020202020204" pitchFamily="34" charset="0"/>
              </a:rPr>
              <a:t>= Rumunsko, POL = Polská republika, </a:t>
            </a:r>
          </a:p>
          <a:p>
            <a:r>
              <a:rPr lang="cs-CZ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MDA </a:t>
            </a:r>
            <a:r>
              <a:rPr lang="cs-CZ" sz="1000" dirty="0">
                <a:ea typeface="Verdana" panose="020B0604030504040204" pitchFamily="34" charset="0"/>
                <a:cs typeface="Arial" panose="020B0604020202020204" pitchFamily="34" charset="0"/>
              </a:rPr>
              <a:t>= Moldavská republika, VNM = Vietnamská socialistická </a:t>
            </a:r>
            <a:r>
              <a:rPr lang="cs-CZ" sz="1000" dirty="0" smtClean="0">
                <a:ea typeface="Verdana" panose="020B0604030504040204" pitchFamily="34" charset="0"/>
                <a:cs typeface="Arial" panose="020B0604020202020204" pitchFamily="34" charset="0"/>
              </a:rPr>
              <a:t>republika</a:t>
            </a:r>
            <a:endParaRPr lang="cs-CZ" sz="10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43847" y="6237289"/>
            <a:ext cx="216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>
                <a:solidFill>
                  <a:srgbClr val="FFFFFF"/>
                </a:solidFill>
                <a:latin typeface="Arial" charset="0"/>
              </a:rPr>
              <a:t>Pomáhat a chránit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72" y="3217963"/>
            <a:ext cx="8602736" cy="193674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65" y="1040561"/>
            <a:ext cx="82867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6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9144793" cy="6858594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230C-B88B-45A6-A1C4-89649DF777E9}" type="slidenum">
              <a:rPr lang="cs-CZ" altLang="cs-CZ">
                <a:solidFill>
                  <a:schemeClr val="bg1"/>
                </a:solidFill>
              </a:rPr>
              <a:pPr/>
              <a:t>3</a:t>
            </a:fld>
            <a:endParaRPr lang="cs-CZ" altLang="cs-CZ" dirty="0">
              <a:solidFill>
                <a:schemeClr val="bg1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88640"/>
            <a:ext cx="8229600" cy="792088"/>
          </a:xfrm>
        </p:spPr>
        <p:txBody>
          <a:bodyPr/>
          <a:lstStyle/>
          <a:p>
            <a:pPr marL="984250" indent="-984250"/>
            <a:r>
              <a:rPr lang="cs-CZ" sz="1800" b="1" dirty="0" smtClean="0"/>
              <a:t>Počet skutků spáchaných v ČR cizinci (objasněné skutky)</a:t>
            </a:r>
            <a:endParaRPr lang="cs-CZ" altLang="cs-CZ" sz="1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43847" y="6237289"/>
            <a:ext cx="216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>
                <a:solidFill>
                  <a:srgbClr val="FFFFFF"/>
                </a:solidFill>
                <a:latin typeface="Arial" charset="0"/>
              </a:rPr>
              <a:t>Pomáhat a chránit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026125"/>
              </p:ext>
            </p:extLst>
          </p:nvPr>
        </p:nvGraphicFramePr>
        <p:xfrm>
          <a:off x="539552" y="1336182"/>
          <a:ext cx="8064894" cy="3765005"/>
        </p:xfrm>
        <a:graphic>
          <a:graphicData uri="http://schemas.openxmlformats.org/drawingml/2006/table">
            <a:tbl>
              <a:tblPr firstRow="1" firstCol="1" bandRow="1"/>
              <a:tblGrid>
                <a:gridCol w="3719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4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4549">
                  <a:extLst>
                    <a:ext uri="{9D8B030D-6E8A-4147-A177-3AD203B41FA5}">
                      <a16:colId xmlns:a16="http://schemas.microsoft.com/office/drawing/2014/main" val="2237104972"/>
                    </a:ext>
                  </a:extLst>
                </a:gridCol>
              </a:tblGrid>
              <a:tr h="288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7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7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7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7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7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7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7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Celkem</a:t>
                      </a:r>
                      <a:r>
                        <a:rPr lang="cs-CZ" sz="1200" b="1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skutků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7B8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8 197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7B8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6 350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7B8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6 340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7B8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8 427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7B8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9 134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7B8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9 441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7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► </a:t>
                      </a:r>
                      <a:r>
                        <a:rPr lang="cs-CZ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obecná </a:t>
                      </a: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kriminalita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AB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4 761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AB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3 650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AB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3 718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AB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5 055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AB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5 267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AB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5 060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cs-CZ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násilná </a:t>
                      </a: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kriminalita 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894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744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713 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873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897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1 030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      </a:t>
                      </a:r>
                      <a:r>
                        <a:rPr lang="cs-CZ" sz="1200" b="1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lang="cs-CZ" sz="1200" b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toho</a:t>
                      </a:r>
                      <a:r>
                        <a:rPr lang="cs-CZ" sz="1200" b="0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00" b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vraždy </a:t>
                      </a:r>
                      <a:endParaRPr lang="cs-CZ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mravnostní </a:t>
                      </a: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kriminalita 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145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176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majetková </a:t>
                      </a: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kriminalita 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1 857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1 404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1 210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1 873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1 877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1 932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        </a:t>
                      </a:r>
                      <a:r>
                        <a:rPr lang="cs-CZ" sz="1200" b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</a:t>
                      </a:r>
                      <a:r>
                        <a:rPr lang="cs-CZ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lang="cs-CZ" sz="1200" b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toho krádeže </a:t>
                      </a:r>
                      <a:r>
                        <a:rPr lang="cs-CZ" sz="12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vloupáním </a:t>
                      </a:r>
                      <a:endParaRPr lang="cs-CZ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296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228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344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494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369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406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        </a:t>
                      </a:r>
                      <a:r>
                        <a:rPr lang="cs-CZ" sz="1200" b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</a:t>
                      </a:r>
                      <a:r>
                        <a:rPr lang="cs-CZ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lang="cs-CZ" sz="1200" b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toho krádeže </a:t>
                      </a:r>
                      <a:r>
                        <a:rPr lang="cs-CZ" sz="12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prosté </a:t>
                      </a:r>
                      <a:endParaRPr lang="cs-CZ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1 189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860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576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840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936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1 066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cs-CZ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ostatní </a:t>
                      </a: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majetková kriminalita 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372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316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539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572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460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00" b="1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cs-CZ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ostatní </a:t>
                      </a: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kriminalita 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1 877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1 405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1 670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cs-CZ" sz="12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164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2 303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1 922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► zbývající </a:t>
                      </a: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kriminalita 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2 195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1 957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1 915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2 460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2 669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2 548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► </a:t>
                      </a:r>
                      <a:r>
                        <a:rPr lang="cs-CZ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hospodářská </a:t>
                      </a: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kriminalita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1 241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742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707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912 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1 197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1 830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8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► válečné </a:t>
                      </a: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protiústavní činy 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25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7384"/>
            <a:ext cx="9144793" cy="6858594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230C-B88B-45A6-A1C4-89649DF777E9}" type="slidenum">
              <a:rPr lang="cs-CZ" altLang="cs-CZ">
                <a:solidFill>
                  <a:schemeClr val="bg1"/>
                </a:solidFill>
              </a:rPr>
              <a:pPr/>
              <a:t>4</a:t>
            </a:fld>
            <a:endParaRPr lang="cs-CZ" altLang="cs-CZ" dirty="0">
              <a:solidFill>
                <a:schemeClr val="bg1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437326"/>
            <a:ext cx="8229600" cy="634082"/>
          </a:xfrm>
        </p:spPr>
        <p:txBody>
          <a:bodyPr/>
          <a:lstStyle/>
          <a:p>
            <a:pPr marL="984250" indent="-984250"/>
            <a:r>
              <a:rPr lang="cs-CZ" sz="1800" b="1" dirty="0" smtClean="0"/>
              <a:t> Počet skutků spáchaných v ČR občany Ukrajiny (objasněné skutky)</a:t>
            </a:r>
            <a:r>
              <a:rPr lang="cs-CZ" sz="1800" dirty="0"/>
              <a:t/>
            </a:r>
            <a:br>
              <a:rPr lang="cs-CZ" sz="1800" dirty="0"/>
            </a:br>
            <a:endParaRPr lang="cs-CZ" altLang="cs-CZ" sz="1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43847" y="6237289"/>
            <a:ext cx="216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>
                <a:solidFill>
                  <a:srgbClr val="FFFFFF"/>
                </a:solidFill>
                <a:latin typeface="Arial" charset="0"/>
              </a:rPr>
              <a:t>Pomáhat a chránit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089727"/>
              </p:ext>
            </p:extLst>
          </p:nvPr>
        </p:nvGraphicFramePr>
        <p:xfrm>
          <a:off x="539552" y="1295997"/>
          <a:ext cx="8064894" cy="3765005"/>
        </p:xfrm>
        <a:graphic>
          <a:graphicData uri="http://schemas.openxmlformats.org/drawingml/2006/table">
            <a:tbl>
              <a:tblPr firstRow="1" firstCol="1" bandRow="1"/>
              <a:tblGrid>
                <a:gridCol w="3719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4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4549">
                  <a:extLst>
                    <a:ext uri="{9D8B030D-6E8A-4147-A177-3AD203B41FA5}">
                      <a16:colId xmlns:a16="http://schemas.microsoft.com/office/drawing/2014/main" val="2237104972"/>
                    </a:ext>
                  </a:extLst>
                </a:gridCol>
              </a:tblGrid>
              <a:tr h="288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7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7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7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7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7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7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7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Celkem</a:t>
                      </a:r>
                      <a:r>
                        <a:rPr lang="cs-CZ" sz="1200" b="1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skutků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7B8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1 803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7B8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1 535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7B8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1 705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7B8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2 568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7B8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3 508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7B8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3 944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7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► </a:t>
                      </a:r>
                      <a:r>
                        <a:rPr lang="cs-CZ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obecná </a:t>
                      </a: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kriminalita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AB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793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AB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687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AB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804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AB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1 241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AB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1 617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AB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1 609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cs-CZ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násilná </a:t>
                      </a: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kriminalita 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156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254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321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362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      </a:t>
                      </a:r>
                      <a:r>
                        <a:rPr lang="cs-CZ" sz="1200" b="1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lang="cs-CZ" sz="1200" b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toho</a:t>
                      </a:r>
                      <a:r>
                        <a:rPr lang="cs-CZ" sz="1200" b="0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00" b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vraždy </a:t>
                      </a:r>
                      <a:endParaRPr lang="cs-CZ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mravnostní </a:t>
                      </a: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kriminalita 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majetková </a:t>
                      </a: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kriminalita 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224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204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394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437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428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        </a:t>
                      </a:r>
                      <a:r>
                        <a:rPr lang="cs-CZ" sz="1200" b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</a:t>
                      </a:r>
                      <a:r>
                        <a:rPr lang="cs-CZ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lang="cs-CZ" sz="1200" b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toho krádeže </a:t>
                      </a:r>
                      <a:r>
                        <a:rPr lang="cs-CZ" sz="12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vloupáním </a:t>
                      </a:r>
                      <a:endParaRPr lang="cs-CZ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cs-CZ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cs-CZ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cs-CZ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        </a:t>
                      </a:r>
                      <a:r>
                        <a:rPr lang="cs-CZ" sz="1200" b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</a:t>
                      </a:r>
                      <a:r>
                        <a:rPr lang="cs-CZ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→</a:t>
                      </a:r>
                      <a:r>
                        <a:rPr lang="cs-CZ" sz="1200" b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toho krádeže </a:t>
                      </a:r>
                      <a:r>
                        <a:rPr lang="cs-CZ" sz="12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prosté </a:t>
                      </a:r>
                      <a:endParaRPr lang="cs-CZ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138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142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cs-CZ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ostatní </a:t>
                      </a: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majetková kriminalita 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178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219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00" b="1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cs-CZ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ostatní </a:t>
                      </a: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kriminalita 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392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341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492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557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809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765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► zbývající </a:t>
                      </a: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kriminalita 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716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676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720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1 138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1 365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1 404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► </a:t>
                      </a:r>
                      <a:r>
                        <a:rPr lang="cs-CZ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hospodářská </a:t>
                      </a: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kriminalita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294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172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181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189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526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8B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931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B8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► válečné </a:t>
                      </a:r>
                      <a:r>
                        <a:rPr lang="cs-CZ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protiústavní činy 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5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2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230C-B88B-45A6-A1C4-89649DF777E9}" type="slidenum">
              <a:rPr lang="cs-CZ" altLang="cs-CZ">
                <a:solidFill>
                  <a:schemeClr val="bg1"/>
                </a:solidFill>
              </a:rPr>
              <a:pPr/>
              <a:t>5</a:t>
            </a:fld>
            <a:endParaRPr lang="cs-CZ" altLang="cs-CZ" dirty="0">
              <a:solidFill>
                <a:schemeClr val="bg1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38730" y="150382"/>
            <a:ext cx="8229600" cy="490066"/>
          </a:xfrm>
        </p:spPr>
        <p:txBody>
          <a:bodyPr/>
          <a:lstStyle/>
          <a:p>
            <a:pPr marL="984250" indent="-984250"/>
            <a:r>
              <a:rPr lang="cs-CZ" sz="1600" b="1" dirty="0" smtClean="0"/>
              <a:t>Vývoj pěti nejčastějších trestných činů páchaných občany </a:t>
            </a:r>
            <a:r>
              <a:rPr lang="cs-CZ" sz="1600" b="1" dirty="0"/>
              <a:t>Ukrajiny </a:t>
            </a:r>
            <a:r>
              <a:rPr lang="cs-CZ" sz="1600" b="1" dirty="0" smtClean="0"/>
              <a:t>(2019-2024)</a:t>
            </a:r>
            <a:endParaRPr lang="cs-CZ" altLang="cs-CZ" sz="16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43847" y="6237289"/>
            <a:ext cx="216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>
                <a:solidFill>
                  <a:srgbClr val="FFFFFF"/>
                </a:solidFill>
                <a:latin typeface="Arial" charset="0"/>
              </a:rPr>
              <a:t>Pomáhat a chránit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06259"/>
            <a:ext cx="8315790" cy="498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2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230C-B88B-45A6-A1C4-89649DF777E9}" type="slidenum">
              <a:rPr lang="cs-CZ" altLang="cs-CZ">
                <a:solidFill>
                  <a:schemeClr val="bg1"/>
                </a:solidFill>
              </a:rPr>
              <a:pPr/>
              <a:t>6</a:t>
            </a:fld>
            <a:endParaRPr lang="cs-CZ" altLang="cs-CZ" dirty="0">
              <a:solidFill>
                <a:schemeClr val="bg1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784976" cy="850106"/>
          </a:xfrm>
        </p:spPr>
        <p:txBody>
          <a:bodyPr/>
          <a:lstStyle/>
          <a:p>
            <a:pPr marL="984250" indent="-984250"/>
            <a:r>
              <a:rPr lang="cs-CZ" altLang="cs-CZ" sz="1600" b="1" dirty="0" smtClean="0"/>
              <a:t>Meziroční srovnání kriminality cizinců za období leden – březen 2024 / 2025</a:t>
            </a:r>
            <a:endParaRPr lang="cs-CZ" altLang="cs-CZ" sz="16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43847" y="6237289"/>
            <a:ext cx="216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>
                <a:solidFill>
                  <a:srgbClr val="FFFFFF"/>
                </a:solidFill>
                <a:latin typeface="Arial" charset="0"/>
              </a:rPr>
              <a:t>Pomáhat a chránit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6071" y="1268760"/>
            <a:ext cx="8136904" cy="1908215"/>
          </a:xfrm>
          <a:prstGeom prst="rect">
            <a:avLst/>
          </a:prstGeom>
          <a:solidFill>
            <a:srgbClr val="C4DFE2"/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9999"/>
                </a:solidFill>
              </a:rPr>
              <a:t>N</a:t>
            </a:r>
            <a:r>
              <a:rPr lang="cs-CZ" sz="1600" b="1" dirty="0" smtClean="0">
                <a:solidFill>
                  <a:srgbClr val="009999"/>
                </a:solidFill>
              </a:rPr>
              <a:t>ejčastější trestná činnost páchaná </a:t>
            </a:r>
            <a:r>
              <a:rPr lang="cs-CZ" sz="1600" b="1" dirty="0">
                <a:solidFill>
                  <a:srgbClr val="009999"/>
                </a:solidFill>
              </a:rPr>
              <a:t>cizinci v lednu až březnu </a:t>
            </a:r>
            <a:r>
              <a:rPr lang="cs-CZ" sz="1600" b="1" dirty="0" smtClean="0">
                <a:solidFill>
                  <a:srgbClr val="009999"/>
                </a:solidFill>
              </a:rPr>
              <a:t>2025:</a:t>
            </a:r>
            <a:endParaRPr lang="cs-CZ" sz="1600" b="1" dirty="0">
              <a:solidFill>
                <a:srgbClr val="009999"/>
              </a:solidFill>
            </a:endParaRPr>
          </a:p>
          <a:p>
            <a:endParaRPr lang="cs-CZ" sz="1200" dirty="0" smtClean="0"/>
          </a:p>
          <a:p>
            <a:pPr>
              <a:lnSpc>
                <a:spcPct val="150000"/>
              </a:lnSpc>
            </a:pPr>
            <a:r>
              <a:rPr lang="cs-CZ" sz="1200" dirty="0" smtClean="0"/>
              <a:t>- ohrožení </a:t>
            </a:r>
            <a:r>
              <a:rPr lang="cs-CZ" sz="1200" dirty="0"/>
              <a:t>pod vlivem návykové látky, opilství </a:t>
            </a:r>
            <a:r>
              <a:rPr lang="cs-CZ" sz="1200" dirty="0" smtClean="0"/>
              <a:t>- 271 skutků (tj. pokles o 69 skutků, tj. procentuální pokles -20,3 </a:t>
            </a:r>
            <a:r>
              <a:rPr lang="cs-CZ" sz="1200" dirty="0"/>
              <a:t>%),</a:t>
            </a:r>
          </a:p>
          <a:p>
            <a:pPr>
              <a:lnSpc>
                <a:spcPct val="150000"/>
              </a:lnSpc>
            </a:pPr>
            <a:r>
              <a:rPr lang="cs-CZ" sz="1200" dirty="0" smtClean="0"/>
              <a:t>- maření </a:t>
            </a:r>
            <a:r>
              <a:rPr lang="cs-CZ" sz="1200" dirty="0"/>
              <a:t>výkonu úředního rozhodnutí </a:t>
            </a:r>
            <a:r>
              <a:rPr lang="cs-CZ" sz="1200" dirty="0" smtClean="0"/>
              <a:t>– 247 skutků (tj. pokles o12 skutků, tj. procentuální pokles </a:t>
            </a:r>
            <a:r>
              <a:rPr lang="cs-CZ" sz="1200" dirty="0"/>
              <a:t>-4,6 %),</a:t>
            </a:r>
          </a:p>
          <a:p>
            <a:pPr>
              <a:lnSpc>
                <a:spcPct val="150000"/>
              </a:lnSpc>
            </a:pPr>
            <a:r>
              <a:rPr lang="cs-CZ" sz="1200" dirty="0" smtClean="0"/>
              <a:t>- padělání </a:t>
            </a:r>
            <a:r>
              <a:rPr lang="cs-CZ" sz="1200" dirty="0"/>
              <a:t>a pozměnění veřejné listiny </a:t>
            </a:r>
            <a:r>
              <a:rPr lang="cs-CZ" sz="1200" dirty="0" smtClean="0"/>
              <a:t>– 173 skutků (tj. pokles o 61 skutků, tj. procentuální pokles </a:t>
            </a:r>
            <a:r>
              <a:rPr lang="cs-CZ" sz="1200" dirty="0"/>
              <a:t>-26,1 %),</a:t>
            </a:r>
          </a:p>
          <a:p>
            <a:pPr>
              <a:lnSpc>
                <a:spcPct val="150000"/>
              </a:lnSpc>
            </a:pPr>
            <a:r>
              <a:rPr lang="cs-CZ" sz="1200" dirty="0" smtClean="0"/>
              <a:t>- krádeže </a:t>
            </a:r>
            <a:r>
              <a:rPr lang="cs-CZ" sz="1200" dirty="0"/>
              <a:t>prosté - v obchodech </a:t>
            </a:r>
            <a:r>
              <a:rPr lang="cs-CZ" sz="1200" dirty="0" smtClean="0"/>
              <a:t>– 111 skutků ( tj. nárůst o 6 skutků, tj. procentuální nárůst +5,7 </a:t>
            </a:r>
            <a:r>
              <a:rPr lang="cs-CZ" sz="1200" dirty="0"/>
              <a:t>%),</a:t>
            </a:r>
          </a:p>
          <a:p>
            <a:pPr>
              <a:lnSpc>
                <a:spcPct val="150000"/>
              </a:lnSpc>
            </a:pPr>
            <a:r>
              <a:rPr lang="cs-CZ" sz="1200" dirty="0" smtClean="0"/>
              <a:t>- dopravní </a:t>
            </a:r>
            <a:r>
              <a:rPr lang="cs-CZ" sz="1200" dirty="0"/>
              <a:t>nehody silniční nedbalostní </a:t>
            </a:r>
            <a:r>
              <a:rPr lang="cs-CZ" sz="1200" dirty="0" smtClean="0"/>
              <a:t>– 102 skutků (tj. pokles o 26 skutků, tj. procentuální pokles </a:t>
            </a:r>
            <a:r>
              <a:rPr lang="cs-CZ" sz="1200" dirty="0"/>
              <a:t>-20,3 %).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7" y="3500805"/>
            <a:ext cx="8037263" cy="2154436"/>
          </a:xfrm>
          <a:prstGeom prst="rect">
            <a:avLst/>
          </a:prstGeom>
          <a:solidFill>
            <a:srgbClr val="F7D9DD"/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811D2B"/>
                </a:solidFill>
              </a:rPr>
              <a:t>T</a:t>
            </a:r>
            <a:r>
              <a:rPr lang="cs-CZ" sz="1600" b="1" dirty="0" smtClean="0">
                <a:solidFill>
                  <a:srgbClr val="811D2B"/>
                </a:solidFill>
              </a:rPr>
              <a:t>restné </a:t>
            </a:r>
            <a:r>
              <a:rPr lang="cs-CZ" sz="1600" b="1" dirty="0">
                <a:solidFill>
                  <a:srgbClr val="811D2B"/>
                </a:solidFill>
              </a:rPr>
              <a:t>činy páchané cizinci s nejvyšším </a:t>
            </a:r>
            <a:r>
              <a:rPr lang="cs-CZ" sz="1600" b="1" dirty="0" smtClean="0">
                <a:solidFill>
                  <a:srgbClr val="811D2B"/>
                </a:solidFill>
              </a:rPr>
              <a:t>meziročním nárůstem </a:t>
            </a:r>
            <a:r>
              <a:rPr lang="cs-CZ" sz="1600" b="1" dirty="0">
                <a:solidFill>
                  <a:srgbClr val="811D2B"/>
                </a:solidFill>
              </a:rPr>
              <a:t>skutků </a:t>
            </a:r>
            <a:endParaRPr lang="cs-CZ" sz="1600" b="1" dirty="0" smtClean="0">
              <a:solidFill>
                <a:srgbClr val="811D2B"/>
              </a:solidFill>
            </a:endParaRPr>
          </a:p>
          <a:p>
            <a:r>
              <a:rPr lang="cs-CZ" sz="1600" b="1" dirty="0" smtClean="0">
                <a:solidFill>
                  <a:srgbClr val="811D2B"/>
                </a:solidFill>
              </a:rPr>
              <a:t>- leden až březen 2025: </a:t>
            </a:r>
            <a:endParaRPr lang="cs-CZ" sz="1600" b="1" dirty="0">
              <a:solidFill>
                <a:srgbClr val="811D2B"/>
              </a:solidFill>
            </a:endParaRPr>
          </a:p>
          <a:p>
            <a:pPr lvl="0"/>
            <a:endParaRPr lang="cs-CZ" sz="1200" dirty="0" smtClean="0"/>
          </a:p>
          <a:p>
            <a:pPr lvl="0">
              <a:lnSpc>
                <a:spcPct val="150000"/>
              </a:lnSpc>
            </a:pPr>
            <a:r>
              <a:rPr lang="cs-CZ" sz="1200" dirty="0" smtClean="0"/>
              <a:t>- padělání </a:t>
            </a:r>
            <a:r>
              <a:rPr lang="cs-CZ" sz="1200" dirty="0"/>
              <a:t>a vystavení nepravdivé lékařské zprávy, posudku a nálezu </a:t>
            </a:r>
            <a:r>
              <a:rPr lang="cs-CZ" sz="1200" dirty="0" smtClean="0"/>
              <a:t>– 16 skutků (tj.+16 skutků, </a:t>
            </a:r>
            <a:r>
              <a:rPr lang="cs-CZ" sz="1200" dirty="0"/>
              <a:t>+100 %),</a:t>
            </a:r>
          </a:p>
          <a:p>
            <a:pPr lvl="0">
              <a:lnSpc>
                <a:spcPct val="150000"/>
              </a:lnSpc>
            </a:pPr>
            <a:r>
              <a:rPr lang="cs-CZ" sz="1200" dirty="0" smtClean="0"/>
              <a:t>- podvod – 29 skutků (tj. </a:t>
            </a:r>
            <a:r>
              <a:rPr lang="cs-CZ" sz="1200" dirty="0"/>
              <a:t>+</a:t>
            </a:r>
            <a:r>
              <a:rPr lang="cs-CZ" sz="1200" dirty="0" smtClean="0"/>
              <a:t>12 skutků, </a:t>
            </a:r>
            <a:r>
              <a:rPr lang="cs-CZ" sz="1200" dirty="0"/>
              <a:t>+70,6 %),</a:t>
            </a:r>
          </a:p>
          <a:p>
            <a:pPr lvl="0">
              <a:lnSpc>
                <a:spcPct val="150000"/>
              </a:lnSpc>
            </a:pPr>
            <a:r>
              <a:rPr lang="cs-CZ" sz="1200" dirty="0" smtClean="0"/>
              <a:t>- krádeže </a:t>
            </a:r>
            <a:r>
              <a:rPr lang="cs-CZ" sz="1200" dirty="0"/>
              <a:t>vloupáním – do ostatních objektů </a:t>
            </a:r>
            <a:r>
              <a:rPr lang="cs-CZ" sz="1200" dirty="0" smtClean="0"/>
              <a:t>– 25 skutků (tj. </a:t>
            </a:r>
            <a:r>
              <a:rPr lang="cs-CZ" sz="1200" dirty="0"/>
              <a:t>+</a:t>
            </a:r>
            <a:r>
              <a:rPr lang="cs-CZ" sz="1200" dirty="0" smtClean="0"/>
              <a:t>10 skutků, </a:t>
            </a:r>
            <a:r>
              <a:rPr lang="cs-CZ" sz="1200" dirty="0"/>
              <a:t>+66,7 %),</a:t>
            </a:r>
          </a:p>
          <a:p>
            <a:pPr lvl="0">
              <a:lnSpc>
                <a:spcPct val="150000"/>
              </a:lnSpc>
            </a:pPr>
            <a:r>
              <a:rPr lang="cs-CZ" sz="1200" dirty="0" smtClean="0"/>
              <a:t>- vydírání – 28 skutků (tj. </a:t>
            </a:r>
            <a:r>
              <a:rPr lang="cs-CZ" sz="1200" dirty="0"/>
              <a:t>+</a:t>
            </a:r>
            <a:r>
              <a:rPr lang="cs-CZ" sz="1200" dirty="0" smtClean="0"/>
              <a:t>9 skutků, </a:t>
            </a:r>
            <a:r>
              <a:rPr lang="cs-CZ" sz="1200" dirty="0"/>
              <a:t>+47,4 %),</a:t>
            </a:r>
          </a:p>
          <a:p>
            <a:pPr lvl="0">
              <a:lnSpc>
                <a:spcPct val="150000"/>
              </a:lnSpc>
            </a:pPr>
            <a:r>
              <a:rPr lang="cs-CZ" sz="1200" dirty="0" smtClean="0"/>
              <a:t>- porušování </a:t>
            </a:r>
            <a:r>
              <a:rPr lang="cs-CZ" sz="1200" dirty="0"/>
              <a:t>domovní svobody </a:t>
            </a:r>
            <a:r>
              <a:rPr lang="cs-CZ" sz="1200" dirty="0" smtClean="0"/>
              <a:t>– 22 skutků (tj. </a:t>
            </a:r>
            <a:r>
              <a:rPr lang="cs-CZ" sz="1200" dirty="0"/>
              <a:t>+</a:t>
            </a:r>
            <a:r>
              <a:rPr lang="cs-CZ" sz="1200" dirty="0" smtClean="0"/>
              <a:t>8 skutků, </a:t>
            </a:r>
            <a:r>
              <a:rPr lang="cs-CZ" sz="1200" dirty="0"/>
              <a:t>+57,1 %).</a:t>
            </a:r>
          </a:p>
        </p:txBody>
      </p:sp>
    </p:spTree>
    <p:extLst>
      <p:ext uri="{BB962C8B-B14F-4D97-AF65-F5344CB8AC3E}">
        <p14:creationId xmlns:p14="http://schemas.microsoft.com/office/powerpoint/2010/main" val="112288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230C-B88B-45A6-A1C4-89649DF777E9}" type="slidenum">
              <a:rPr lang="cs-CZ" altLang="cs-CZ">
                <a:solidFill>
                  <a:schemeClr val="bg1"/>
                </a:solidFill>
              </a:rPr>
              <a:pPr/>
              <a:t>7</a:t>
            </a:fld>
            <a:endParaRPr lang="cs-CZ" altLang="cs-CZ" dirty="0">
              <a:solidFill>
                <a:schemeClr val="bg1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1" y="135141"/>
            <a:ext cx="8784976" cy="850106"/>
          </a:xfrm>
        </p:spPr>
        <p:txBody>
          <a:bodyPr/>
          <a:lstStyle/>
          <a:p>
            <a:pPr marL="984250" indent="-984250"/>
            <a:r>
              <a:rPr lang="cs-CZ" altLang="cs-CZ" sz="1600" b="1" dirty="0" smtClean="0"/>
              <a:t>Meziroční srovnání - nejčastěji páchaná kriminalita občany Ukrajiny</a:t>
            </a:r>
            <a:br>
              <a:rPr lang="cs-CZ" altLang="cs-CZ" sz="1600" b="1" dirty="0" smtClean="0"/>
            </a:br>
            <a:r>
              <a:rPr lang="cs-CZ" altLang="cs-CZ" sz="1600" b="1" dirty="0" smtClean="0"/>
              <a:t>v období leden – březen 2019 - 2025</a:t>
            </a:r>
            <a:endParaRPr lang="cs-CZ" altLang="cs-CZ" sz="16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43847" y="6237289"/>
            <a:ext cx="216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>
                <a:solidFill>
                  <a:srgbClr val="FFFFFF"/>
                </a:solidFill>
                <a:latin typeface="Arial" charset="0"/>
              </a:rPr>
              <a:t>Pomáhat a chránit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66886"/>
            <a:ext cx="8482166" cy="4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8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230C-B88B-45A6-A1C4-89649DF777E9}" type="slidenum">
              <a:rPr lang="cs-CZ" altLang="cs-CZ">
                <a:solidFill>
                  <a:schemeClr val="bg1"/>
                </a:solidFill>
              </a:rPr>
              <a:pPr/>
              <a:t>8</a:t>
            </a:fld>
            <a:endParaRPr lang="cs-CZ" altLang="cs-CZ" dirty="0">
              <a:solidFill>
                <a:schemeClr val="bg1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476856"/>
          </a:xfrm>
        </p:spPr>
        <p:txBody>
          <a:bodyPr/>
          <a:lstStyle/>
          <a:p>
            <a:pPr marL="984250" indent="-984250"/>
            <a:r>
              <a:rPr lang="cs-CZ" sz="1800" b="1" dirty="0" smtClean="0"/>
              <a:t>Počty stíhaných cizinců na území ČR (2019 – 2024)</a:t>
            </a:r>
            <a:endParaRPr lang="cs-CZ" altLang="cs-CZ" sz="1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6811" y="5363196"/>
            <a:ext cx="86772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latin typeface="Verdana" panose="020B0604030504040204" pitchFamily="34" charset="0"/>
                <a:ea typeface="Verdana" panose="020B0604030504040204" pitchFamily="34" charset="0"/>
              </a:rPr>
              <a:t>BGR = Bulharská republika, MDA = Moldavská republika, POL = Polská republika, ROU = Rumunsko, SVK = Slovenská republika, </a:t>
            </a:r>
            <a:r>
              <a:rPr lang="cs-CZ" sz="900" dirty="0" smtClean="0">
                <a:latin typeface="Verdana" panose="020B0604030504040204" pitchFamily="34" charset="0"/>
                <a:ea typeface="Verdana" panose="020B0604030504040204" pitchFamily="34" charset="0"/>
              </a:rPr>
              <a:t>UKR </a:t>
            </a:r>
            <a:r>
              <a:rPr lang="cs-CZ" sz="900" dirty="0">
                <a:latin typeface="Verdana" panose="020B0604030504040204" pitchFamily="34" charset="0"/>
                <a:ea typeface="Verdana" panose="020B0604030504040204" pitchFamily="34" charset="0"/>
              </a:rPr>
              <a:t>= </a:t>
            </a:r>
            <a:r>
              <a:rPr lang="cs-CZ" sz="900" dirty="0" smtClean="0">
                <a:latin typeface="Verdana" panose="020B0604030504040204" pitchFamily="34" charset="0"/>
                <a:ea typeface="Verdana" panose="020B0604030504040204" pitchFamily="34" charset="0"/>
              </a:rPr>
              <a:t>Ukrajina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843847" y="6237289"/>
            <a:ext cx="216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>
                <a:solidFill>
                  <a:srgbClr val="FFFFFF"/>
                </a:solidFill>
                <a:latin typeface="Arial" charset="0"/>
              </a:rPr>
              <a:t>Pomáhat a chránit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39448"/>
            <a:ext cx="8286750" cy="12763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48" y="3136807"/>
            <a:ext cx="8919803" cy="21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230C-B88B-45A6-A1C4-89649DF777E9}" type="slidenum">
              <a:rPr lang="cs-CZ" altLang="cs-CZ">
                <a:solidFill>
                  <a:schemeClr val="bg1"/>
                </a:solidFill>
              </a:rPr>
              <a:pPr/>
              <a:t>9</a:t>
            </a:fld>
            <a:endParaRPr lang="cs-CZ" altLang="cs-CZ" dirty="0">
              <a:solidFill>
                <a:schemeClr val="bg1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24697" y="153754"/>
            <a:ext cx="7975600" cy="634081"/>
          </a:xfrm>
        </p:spPr>
        <p:txBody>
          <a:bodyPr/>
          <a:lstStyle/>
          <a:p>
            <a:pPr marL="984250" indent="-984250"/>
            <a:r>
              <a:rPr lang="cs-CZ" sz="1800" b="1" dirty="0" smtClean="0"/>
              <a:t>Podíl stíhaných cizinců a občanů Ukrajiny na celkovém počtu            stíhaných osob v ČR  - 2023 / 2024</a:t>
            </a:r>
            <a:endParaRPr lang="cs-CZ" altLang="cs-CZ" sz="18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4460" y="1107539"/>
            <a:ext cx="8781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r">
              <a:defRPr b="1">
                <a:solidFill>
                  <a:srgbClr val="C00000"/>
                </a:solidFill>
              </a:defRPr>
            </a:lvl1pPr>
          </a:lstStyle>
          <a:p>
            <a:pPr algn="l"/>
            <a:r>
              <a:rPr lang="pl-PL" dirty="0" smtClean="0">
                <a:solidFill>
                  <a:srgbClr val="009999"/>
                </a:solidFill>
              </a:rPr>
              <a:t>V roce 2024 bylo v ČR trestně stíháno celkem 75 825 osob</a:t>
            </a:r>
            <a:r>
              <a:rPr lang="pl-PL" sz="1400" dirty="0">
                <a:solidFill>
                  <a:srgbClr val="009999"/>
                </a:solidFill>
              </a:rPr>
              <a:t/>
            </a:r>
            <a:br>
              <a:rPr lang="pl-PL" sz="1400" dirty="0">
                <a:solidFill>
                  <a:srgbClr val="009999"/>
                </a:solidFill>
              </a:rPr>
            </a:br>
            <a:endParaRPr lang="pl-PL" sz="1400" dirty="0" smtClean="0">
              <a:solidFill>
                <a:srgbClr val="009999"/>
              </a:solidFill>
            </a:endParaRPr>
          </a:p>
          <a:p>
            <a:pPr algn="l"/>
            <a:r>
              <a:rPr lang="pl-PL" sz="1600" b="0" dirty="0" smtClean="0">
                <a:solidFill>
                  <a:srgbClr val="009999"/>
                </a:solidFill>
              </a:rPr>
              <a:t>tj. meziroční pokles o 3 531 osob</a:t>
            </a:r>
            <a:endParaRPr lang="pl-PL" sz="1600" b="0" dirty="0">
              <a:solidFill>
                <a:srgbClr val="009999"/>
              </a:solidFill>
            </a:endParaRPr>
          </a:p>
          <a:p>
            <a:pPr algn="l"/>
            <a:r>
              <a:rPr lang="pl-PL" sz="1600" b="0" dirty="0" smtClean="0">
                <a:solidFill>
                  <a:srgbClr val="009999"/>
                </a:solidFill>
              </a:rPr>
              <a:t>tj. procentuální pokles o -4,45 %</a:t>
            </a:r>
            <a:endParaRPr lang="cs-CZ" sz="1600" b="0" dirty="0">
              <a:solidFill>
                <a:srgbClr val="009999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032649" y="1753870"/>
            <a:ext cx="51113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r">
              <a:defRPr b="1">
                <a:solidFill>
                  <a:srgbClr val="C00000"/>
                </a:solidFill>
              </a:defRPr>
            </a:lvl1pPr>
          </a:lstStyle>
          <a:p>
            <a:pPr algn="l"/>
            <a:r>
              <a:rPr lang="pl-PL" dirty="0" smtClean="0">
                <a:solidFill>
                  <a:srgbClr val="811D2B"/>
                </a:solidFill>
                <a:cs typeface="Arial" panose="020B0604020202020204" pitchFamily="34" charset="0"/>
              </a:rPr>
              <a:t>                     z toho bylo stíháno 9 113 cizinců</a:t>
            </a:r>
            <a:r>
              <a:rPr lang="pl-PL" sz="1600" b="0" dirty="0" smtClean="0">
                <a:solidFill>
                  <a:srgbClr val="811D2B"/>
                </a:solidFill>
                <a:cs typeface="Arial" panose="020B0604020202020204" pitchFamily="34" charset="0"/>
              </a:rPr>
              <a:t> </a:t>
            </a:r>
          </a:p>
          <a:p>
            <a:pPr algn="l"/>
            <a:r>
              <a:rPr lang="pl-PL" sz="1600" b="0" dirty="0" smtClean="0">
                <a:solidFill>
                  <a:srgbClr val="811D2B"/>
                </a:solidFill>
                <a:cs typeface="Arial" panose="020B0604020202020204" pitchFamily="34" charset="0"/>
              </a:rPr>
              <a:t>                                tj. meziročně o 232 cizinců méně</a:t>
            </a:r>
            <a:r>
              <a:rPr lang="pl-PL" sz="1600" b="0" dirty="0">
                <a:solidFill>
                  <a:srgbClr val="811D2B"/>
                </a:solidFill>
                <a:cs typeface="Arial" panose="020B0604020202020204" pitchFamily="34" charset="0"/>
              </a:rPr>
              <a:t/>
            </a:r>
            <a:br>
              <a:rPr lang="pl-PL" sz="1600" b="0" dirty="0">
                <a:solidFill>
                  <a:srgbClr val="811D2B"/>
                </a:solidFill>
                <a:cs typeface="Arial" panose="020B0604020202020204" pitchFamily="34" charset="0"/>
              </a:rPr>
            </a:br>
            <a:r>
              <a:rPr lang="pl-PL" sz="1600" b="0" dirty="0">
                <a:solidFill>
                  <a:srgbClr val="811D2B"/>
                </a:solidFill>
                <a:cs typeface="Arial" panose="020B0604020202020204" pitchFamily="34" charset="0"/>
              </a:rPr>
              <a:t> </a:t>
            </a:r>
            <a:r>
              <a:rPr lang="pl-PL" sz="1600" b="0" dirty="0" smtClean="0">
                <a:solidFill>
                  <a:srgbClr val="811D2B"/>
                </a:solidFill>
                <a:cs typeface="Arial" panose="020B0604020202020204" pitchFamily="34" charset="0"/>
              </a:rPr>
              <a:t>                               tj. procentuální pokles o -2,48 %</a:t>
            </a:r>
            <a:endParaRPr lang="cs-CZ" sz="1600" b="0" dirty="0">
              <a:solidFill>
                <a:srgbClr val="811D2B"/>
              </a:solidFill>
              <a:cs typeface="Arial" panose="020B060402020202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843847" y="6237289"/>
            <a:ext cx="216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>
                <a:solidFill>
                  <a:srgbClr val="FFFFFF"/>
                </a:solidFill>
                <a:latin typeface="Arial" charset="0"/>
              </a:rPr>
              <a:t>Pomáhat a chránit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47" y="3276420"/>
            <a:ext cx="3544612" cy="295880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3285002"/>
            <a:ext cx="3525030" cy="2941644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>
          <a:xfrm>
            <a:off x="5436096" y="1485412"/>
            <a:ext cx="216024" cy="282982"/>
          </a:xfrm>
          <a:prstGeom prst="straightConnector1">
            <a:avLst/>
          </a:prstGeom>
          <a:ln w="44450">
            <a:solidFill>
              <a:srgbClr val="811D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42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Výchozí návrh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B7B6B7"/>
        </a:lt2>
        <a:accent1>
          <a:srgbClr val="3B7EA9"/>
        </a:accent1>
        <a:accent2>
          <a:srgbClr val="3F94D3"/>
        </a:accent2>
        <a:accent3>
          <a:srgbClr val="FFFFFF"/>
        </a:accent3>
        <a:accent4>
          <a:srgbClr val="000000"/>
        </a:accent4>
        <a:accent5>
          <a:srgbClr val="AFC0D1"/>
        </a:accent5>
        <a:accent6>
          <a:srgbClr val="3886BF"/>
        </a:accent6>
        <a:hlink>
          <a:srgbClr val="A8C8EB"/>
        </a:hlink>
        <a:folHlink>
          <a:srgbClr val="368E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68507238-79AA-4D20-96C9-8B3C12D131F6}" vid="{6C6AFE3A-1297-49F3-8438-FF48BAC0CBA6}"/>
    </a:ext>
  </a:extLst>
</a:theme>
</file>

<file path=ppt/theme/theme2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B7B6B7"/>
      </a:lt2>
      <a:accent1>
        <a:srgbClr val="3B7EA9"/>
      </a:accent1>
      <a:accent2>
        <a:srgbClr val="3F94D3"/>
      </a:accent2>
      <a:accent3>
        <a:srgbClr val="FFFFFF"/>
      </a:accent3>
      <a:accent4>
        <a:srgbClr val="000000"/>
      </a:accent4>
      <a:accent5>
        <a:srgbClr val="AFC0D1"/>
      </a:accent5>
      <a:accent6>
        <a:srgbClr val="3886BF"/>
      </a:accent6>
      <a:hlink>
        <a:srgbClr val="A8C8EB"/>
      </a:hlink>
      <a:folHlink>
        <a:srgbClr val="368E2B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B7B6B7"/>
        </a:lt2>
        <a:accent1>
          <a:srgbClr val="3B7EA9"/>
        </a:accent1>
        <a:accent2>
          <a:srgbClr val="3F94D3"/>
        </a:accent2>
        <a:accent3>
          <a:srgbClr val="FFFFFF"/>
        </a:accent3>
        <a:accent4>
          <a:srgbClr val="000000"/>
        </a:accent4>
        <a:accent5>
          <a:srgbClr val="AFC0D1"/>
        </a:accent5>
        <a:accent6>
          <a:srgbClr val="3886BF"/>
        </a:accent6>
        <a:hlink>
          <a:srgbClr val="A8C8EB"/>
        </a:hlink>
        <a:folHlink>
          <a:srgbClr val="368E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DEF8E87D92CF44E9FA75C8D86BCFD62" ma:contentTypeVersion="2" ma:contentTypeDescription="Vytvoří nový dokument" ma:contentTypeScope="" ma:versionID="6dfdd2d259fc85b22f4a055799e37325">
  <xsd:schema xmlns:xsd="http://www.w3.org/2001/XMLSchema" xmlns:xs="http://www.w3.org/2001/XMLSchema" xmlns:p="http://schemas.microsoft.com/office/2006/metadata/properties" xmlns:ns2="f1ae59ee-3414-4d49-a0bd-a54bb81ae86c" targetNamespace="http://schemas.microsoft.com/office/2006/metadata/properties" ma:root="true" ma:fieldsID="74eaf91351eb2b9ea44340715e3c65d7" ns2:_="">
    <xsd:import namespace="f1ae59ee-3414-4d49-a0bd-a54bb81ae86c"/>
    <xsd:element name="properties">
      <xsd:complexType>
        <xsd:sequence>
          <xsd:element name="documentManagement">
            <xsd:complexType>
              <xsd:all>
                <xsd:element ref="ns2:poznamka" minOccurs="0"/>
                <xsd:element ref="ns2:pozn_x00e1_mk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e59ee-3414-4d49-a0bd-a54bb81ae86c" elementFormDefault="qualified">
    <xsd:import namespace="http://schemas.microsoft.com/office/2006/documentManagement/types"/>
    <xsd:import namespace="http://schemas.microsoft.com/office/infopath/2007/PartnerControls"/>
    <xsd:element name="poznamka" ma:index="8" nillable="true" ma:displayName="poznamka" ma:internalName="poznamka">
      <xsd:simpleType>
        <xsd:restriction base="dms:Text"/>
      </xsd:simpleType>
    </xsd:element>
    <xsd:element name="pozn_x00e1_mka" ma:index="9" nillable="true" ma:displayName="poznámka" ma:internalName="pozn_x00e1_mka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znamka xmlns="f1ae59ee-3414-4d49-a0bd-a54bb81ae86c" xsi:nil="true"/>
    <pozn_x00e1_mka xmlns="f1ae59ee-3414-4d49-a0bd-a54bb81ae86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7A85F4-9C92-4866-8641-3AE6F522ED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ae59ee-3414-4d49-a0bd-a54bb81ae8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7D68D5-077E-4438-96FE-0C8BE70518F2}">
  <ds:schemaRefs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f1ae59ee-3414-4d49-a0bd-a54bb81ae86c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4181A1E-4257-4E52-AD28-A82FD85DED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šablona_TK_PP</Template>
  <TotalTime>12877</TotalTime>
  <Words>895</Words>
  <Application>Microsoft Office PowerPoint</Application>
  <PresentationFormat>Předvádění na obrazovce (4:3)</PresentationFormat>
  <Paragraphs>255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Výchozí návrh</vt:lpstr>
      <vt:lpstr>2_Výchozí návrh</vt:lpstr>
      <vt:lpstr> Základní statistické údaje o kriminalitě cizinců v České republice  s důrazem na kriminalitu občanů Ukrajiny</vt:lpstr>
      <vt:lpstr>Počty skutků spáchaných cizinci a občany Ukrajiny v ČR (2019 – 2024)</vt:lpstr>
      <vt:lpstr>Počet skutků spáchaných v ČR cizinci (objasněné skutky)</vt:lpstr>
      <vt:lpstr> Počet skutků spáchaných v ČR občany Ukrajiny (objasněné skutky) </vt:lpstr>
      <vt:lpstr>Vývoj pěti nejčastějších trestných činů páchaných občany Ukrajiny (2019-2024)</vt:lpstr>
      <vt:lpstr>Meziroční srovnání kriminality cizinců za období leden – březen 2024 / 2025</vt:lpstr>
      <vt:lpstr>Meziroční srovnání - nejčastěji páchaná kriminalita občany Ukrajiny v období leden – březen 2019 - 2025</vt:lpstr>
      <vt:lpstr>Počty stíhaných cizinců na území ČR (2019 – 2024)</vt:lpstr>
      <vt:lpstr>Podíl stíhaných cizinců a občanů Ukrajiny na celkovém počtu            stíhaných osob v ČR  - 2023 / 2024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statistické údaje o kriminalitě  leden – prosinec 2017 v meziročním srovnání</dc:title>
  <dc:creator>PP ÚSKPV - KAZDA Petr</dc:creator>
  <cp:lastModifiedBy>JIRÁTOVÁ Lenka</cp:lastModifiedBy>
  <cp:revision>471</cp:revision>
  <cp:lastPrinted>2024-01-10T07:00:46Z</cp:lastPrinted>
  <dcterms:created xsi:type="dcterms:W3CDTF">2018-01-17T11:00:26Z</dcterms:created>
  <dcterms:modified xsi:type="dcterms:W3CDTF">2025-04-22T13:49:31Z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oznamka">
    <vt:lpwstr/>
  </property>
  <property fmtid="{D5CDD505-2E9C-101B-9397-08002B2CF9AE}" pid="3" name="poznámka">
    <vt:lpwstr/>
  </property>
</Properties>
</file>